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83" r:id="rId2"/>
    <p:sldId id="285" r:id="rId3"/>
    <p:sldId id="261" r:id="rId4"/>
    <p:sldId id="290" r:id="rId5"/>
    <p:sldId id="287" r:id="rId6"/>
    <p:sldId id="289" r:id="rId7"/>
    <p:sldId id="295" r:id="rId8"/>
    <p:sldId id="292" r:id="rId9"/>
    <p:sldId id="296" r:id="rId10"/>
    <p:sldId id="297" r:id="rId11"/>
    <p:sldId id="291" r:id="rId12"/>
  </p:sldIdLst>
  <p:sldSz cx="9144000" cy="6858000" type="screen4x3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00"/>
    <a:srgbClr val="D0FF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r-Latn-R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963050-D243-4376-B09E-85C68880F0BD}" type="datetimeFigureOut">
              <a:rPr lang="sr-Latn-RS" smtClean="0"/>
              <a:pPr/>
              <a:t>23.3.2020.</a:t>
            </a:fld>
            <a:endParaRPr lang="sr-Latn-R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r-Latn-R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2371CB-9629-49EC-B7C6-071BFE72AADC}" type="slidenum">
              <a:rPr lang="sr-Latn-RS" smtClean="0"/>
              <a:pPr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461539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r-Latn-R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sr-Latn-R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19A5C-11C5-46EA-BC20-AF69D3262521}" type="datetimeFigureOut">
              <a:rPr lang="sr-Latn-RS" smtClean="0"/>
              <a:pPr/>
              <a:t>23.3.2020.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8313D-C8CE-4178-A520-AF72575CC188}" type="slidenum">
              <a:rPr lang="sr-Latn-RS" smtClean="0"/>
              <a:pPr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8075318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r-Latn-R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R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19A5C-11C5-46EA-BC20-AF69D3262521}" type="datetimeFigureOut">
              <a:rPr lang="sr-Latn-RS" smtClean="0"/>
              <a:pPr/>
              <a:t>23.3.2020.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8313D-C8CE-4178-A520-AF72575CC188}" type="slidenum">
              <a:rPr lang="sr-Latn-RS" smtClean="0"/>
              <a:pPr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869293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sr-Latn-R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R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19A5C-11C5-46EA-BC20-AF69D3262521}" type="datetimeFigureOut">
              <a:rPr lang="sr-Latn-RS" smtClean="0"/>
              <a:pPr/>
              <a:t>23.3.2020.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8313D-C8CE-4178-A520-AF72575CC188}" type="slidenum">
              <a:rPr lang="sr-Latn-RS" smtClean="0"/>
              <a:pPr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265143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r-Latn-R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R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19A5C-11C5-46EA-BC20-AF69D3262521}" type="datetimeFigureOut">
              <a:rPr lang="sr-Latn-RS" smtClean="0"/>
              <a:pPr/>
              <a:t>23.3.2020.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8313D-C8CE-4178-A520-AF72575CC188}" type="slidenum">
              <a:rPr lang="sr-Latn-RS" smtClean="0"/>
              <a:pPr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1023612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sr-Latn-R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19A5C-11C5-46EA-BC20-AF69D3262521}" type="datetimeFigureOut">
              <a:rPr lang="sr-Latn-RS" smtClean="0"/>
              <a:pPr/>
              <a:t>23.3.2020.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8313D-C8CE-4178-A520-AF72575CC188}" type="slidenum">
              <a:rPr lang="sr-Latn-RS" smtClean="0"/>
              <a:pPr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4513439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r-Latn-R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R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R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19A5C-11C5-46EA-BC20-AF69D3262521}" type="datetimeFigureOut">
              <a:rPr lang="sr-Latn-RS" smtClean="0"/>
              <a:pPr/>
              <a:t>23.3.2020.</a:t>
            </a:fld>
            <a:endParaRPr 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8313D-C8CE-4178-A520-AF72575CC188}" type="slidenum">
              <a:rPr lang="sr-Latn-RS" smtClean="0"/>
              <a:pPr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0628721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sr-Latn-R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R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R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19A5C-11C5-46EA-BC20-AF69D3262521}" type="datetimeFigureOut">
              <a:rPr lang="sr-Latn-RS" smtClean="0"/>
              <a:pPr/>
              <a:t>23.3.2020.</a:t>
            </a:fld>
            <a:endParaRPr lang="sr-Latn-R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8313D-C8CE-4178-A520-AF72575CC188}" type="slidenum">
              <a:rPr lang="sr-Latn-RS" smtClean="0"/>
              <a:pPr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9279754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r-Latn-R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19A5C-11C5-46EA-BC20-AF69D3262521}" type="datetimeFigureOut">
              <a:rPr lang="sr-Latn-RS" smtClean="0"/>
              <a:pPr/>
              <a:t>23.3.2020.</a:t>
            </a:fld>
            <a:endParaRPr lang="sr-Latn-R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8313D-C8CE-4178-A520-AF72575CC188}" type="slidenum">
              <a:rPr lang="sr-Latn-RS" smtClean="0"/>
              <a:pPr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9081411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19A5C-11C5-46EA-BC20-AF69D3262521}" type="datetimeFigureOut">
              <a:rPr lang="sr-Latn-RS" smtClean="0"/>
              <a:pPr/>
              <a:t>23.3.2020.</a:t>
            </a:fld>
            <a:endParaRPr lang="sr-Latn-R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8313D-C8CE-4178-A520-AF72575CC188}" type="slidenum">
              <a:rPr lang="sr-Latn-RS" smtClean="0"/>
              <a:pPr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41668926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sr-Latn-R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R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19A5C-11C5-46EA-BC20-AF69D3262521}" type="datetimeFigureOut">
              <a:rPr lang="sr-Latn-RS" smtClean="0"/>
              <a:pPr/>
              <a:t>23.3.2020.</a:t>
            </a:fld>
            <a:endParaRPr 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8313D-C8CE-4178-A520-AF72575CC188}" type="slidenum">
              <a:rPr lang="sr-Latn-RS" smtClean="0"/>
              <a:pPr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3005260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sr-Latn-R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r-Latn-R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19A5C-11C5-46EA-BC20-AF69D3262521}" type="datetimeFigureOut">
              <a:rPr lang="sr-Latn-RS" smtClean="0"/>
              <a:pPr/>
              <a:t>23.3.2020.</a:t>
            </a:fld>
            <a:endParaRPr 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8313D-C8CE-4178-A520-AF72575CC188}" type="slidenum">
              <a:rPr lang="sr-Latn-RS" smtClean="0"/>
              <a:pPr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0618955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sr-Latn-R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R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A19A5C-11C5-46EA-BC20-AF69D3262521}" type="datetimeFigureOut">
              <a:rPr lang="sr-Latn-RS" smtClean="0"/>
              <a:pPr/>
              <a:t>23.3.2020.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18313D-C8CE-4178-A520-AF72575CC188}" type="slidenum">
              <a:rPr lang="sr-Latn-RS" smtClean="0"/>
              <a:pPr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954256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jpeg"/><Relationship Id="rId5" Type="http://schemas.openxmlformats.org/officeDocument/2006/relationships/image" Target="../media/image8.jpeg"/><Relationship Id="rId10" Type="http://schemas.openxmlformats.org/officeDocument/2006/relationships/image" Target="../media/image13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7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1"/>
          <p:cNvSpPr>
            <a:spLocks noChangeArrowheads="1"/>
          </p:cNvSpPr>
          <p:nvPr/>
        </p:nvSpPr>
        <p:spPr bwMode="auto">
          <a:xfrm>
            <a:off x="1" y="206931"/>
            <a:ext cx="9144000" cy="106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r-Cyrl-CS" altLang="en-US" sz="1800" b="1" dirty="0">
                <a:solidFill>
                  <a:srgbClr val="800000"/>
                </a:solidFill>
                <a:cs typeface="Arial" panose="020B0604020202020204" pitchFamily="34" charset="0"/>
              </a:rPr>
              <a:t>„ГАЛЕРИЈА КАО ВРТИЋ“</a:t>
            </a:r>
            <a:r>
              <a:rPr lang="sr-Latn-CS" altLang="en-US" sz="1800" b="1" dirty="0">
                <a:solidFill>
                  <a:srgbClr val="800000"/>
                </a:solidFill>
                <a:cs typeface="Arial" panose="020B0604020202020204" pitchFamily="34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r-Cyrl-CS" altLang="en-US" sz="1500" dirty="0">
                <a:cs typeface="Arial" panose="020B0604020202020204" pitchFamily="34" charset="0"/>
              </a:rPr>
              <a:t>Естетско-едукативни програми за децу предшколског узраста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r-Cyrl-CS" altLang="en-US" sz="1500" dirty="0" smtClean="0">
                <a:cs typeface="Arial" panose="020B0604020202020204" pitchFamily="34" charset="0"/>
              </a:rPr>
              <a:t>Сарадња Галерије Матице српске и ПУ „Радосно детињство“ Нови Сад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sr-Cyrl-CS" altLang="en-US" sz="1500" dirty="0">
              <a:cs typeface="Arial" panose="020B0604020202020204" pitchFamily="34" charset="0"/>
            </a:endParaRPr>
          </a:p>
        </p:txBody>
      </p:sp>
      <p:graphicFrame>
        <p:nvGraphicFramePr>
          <p:cNvPr id="3078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10331562"/>
              </p:ext>
            </p:extLst>
          </p:nvPr>
        </p:nvGraphicFramePr>
        <p:xfrm>
          <a:off x="5236578" y="1541301"/>
          <a:ext cx="3469317" cy="24792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8" name="Image" r:id="rId3" imgW="15085714" imgH="10780952" progId="Photoshop.Image.10">
                  <p:embed/>
                </p:oleObj>
              </mc:Choice>
              <mc:Fallback>
                <p:oleObj name="Image" r:id="rId3" imgW="15085714" imgH="10780952" progId="Photoshop.Image.10">
                  <p:embed/>
                  <p:pic>
                    <p:nvPicPr>
                      <p:cNvPr id="3078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36578" y="1541301"/>
                        <a:ext cx="3469317" cy="247925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79" name="Picture 5" descr="IMG_6516-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9300" y="4149080"/>
            <a:ext cx="3414663" cy="2559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3" descr="galerija%20grb%20sa%20e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695" y="1179443"/>
            <a:ext cx="863268" cy="970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Placeholder 4"/>
          <p:cNvSpPr txBox="1">
            <a:spLocks/>
          </p:cNvSpPr>
          <p:nvPr/>
        </p:nvSpPr>
        <p:spPr>
          <a:xfrm>
            <a:off x="402332" y="2636912"/>
            <a:ext cx="4457700" cy="418680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sr-Latn-R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sr-Cyrl-CS" sz="1400" dirty="0">
                <a:latin typeface="Arial" panose="020B0604020202020204" pitchFamily="34" charset="0"/>
                <a:cs typeface="Arial" panose="020B0604020202020204" pitchFamily="34" charset="0"/>
              </a:rPr>
              <a:t>У складу са </a:t>
            </a:r>
            <a:r>
              <a:rPr lang="sr-Cyrl-C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искуствима</a:t>
            </a:r>
            <a:r>
              <a:rPr lang="sr-Latn-R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R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наше Установе из ранијих периода</a:t>
            </a:r>
            <a:r>
              <a:rPr lang="sr-Cyrl-C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CS" sz="1400" dirty="0">
                <a:latin typeface="Arial" panose="020B0604020202020204" pitchFamily="34" charset="0"/>
                <a:cs typeface="Arial" panose="020B0604020202020204" pitchFamily="34" charset="0"/>
              </a:rPr>
              <a:t>и праксом светских музеја током 2003. године започели смо рад на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едукативним програмима и креативним радионицама за децу </a:t>
            </a:r>
            <a:r>
              <a:rPr lang="sr-Cyrl-CS" sz="1400" dirty="0">
                <a:latin typeface="Arial" panose="020B0604020202020204" pitchFamily="34" charset="0"/>
                <a:cs typeface="Arial" panose="020B0604020202020204" pitchFamily="34" charset="0"/>
              </a:rPr>
              <a:t>који су постали важан сегмент наше </a:t>
            </a:r>
            <a:r>
              <a:rPr lang="sr-Cyrl-R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сарадње.</a:t>
            </a:r>
            <a:endParaRPr lang="sr-Latn-RS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  <a:defRPr/>
            </a:pPr>
            <a:endParaRPr lang="en-US" sz="1400" dirty="0">
              <a:solidFill>
                <a:srgbClr val="1A465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  <a:defRPr/>
            </a:pPr>
            <a:r>
              <a:rPr lang="sr-Latn-R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sr-Cyrl-R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sr-Cyrl-C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CS" sz="14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Галерија Матице српске је</a:t>
            </a:r>
            <a:r>
              <a:rPr lang="sr-Cyrl-CS" sz="1400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...</a:t>
            </a:r>
            <a:endParaRPr lang="sr-Latn-RS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sr-Latn-R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sr-Cyrl-C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Један </a:t>
            </a:r>
            <a:r>
              <a:rPr lang="sr-Cyrl-CS" sz="1400" dirty="0">
                <a:latin typeface="Arial" panose="020B0604020202020204" pitchFamily="34" charset="0"/>
                <a:cs typeface="Arial" panose="020B0604020202020204" pitchFamily="34" charset="0"/>
              </a:rPr>
              <a:t>од најбогатијих музеја националне уметности 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CS" sz="1400" dirty="0">
                <a:latin typeface="Arial" panose="020B0604020202020204" pitchFamily="34" charset="0"/>
                <a:cs typeface="Arial" panose="020B0604020202020204" pitchFamily="34" charset="0"/>
              </a:rPr>
              <a:t>од </a:t>
            </a:r>
            <a:r>
              <a:rPr lang="sr-Latn-CS" sz="1400" dirty="0">
                <a:latin typeface="Arial" panose="020B0604020202020204" pitchFamily="34" charset="0"/>
                <a:cs typeface="Arial" panose="020B0604020202020204" pitchFamily="34" charset="0"/>
              </a:rPr>
              <a:t>XVI </a:t>
            </a:r>
            <a:r>
              <a:rPr lang="sr-Cyrl-CS" sz="1400" dirty="0">
                <a:latin typeface="Arial" panose="020B0604020202020204" pitchFamily="34" charset="0"/>
                <a:cs typeface="Arial" panose="020B0604020202020204" pitchFamily="34" charset="0"/>
              </a:rPr>
              <a:t>до </a:t>
            </a:r>
            <a:r>
              <a:rPr lang="sr-Latn-CS" sz="1400" dirty="0">
                <a:latin typeface="Arial" panose="020B0604020202020204" pitchFamily="34" charset="0"/>
                <a:cs typeface="Arial" panose="020B0604020202020204" pitchFamily="34" charset="0"/>
              </a:rPr>
              <a:t>XX</a:t>
            </a:r>
            <a:r>
              <a:rPr lang="sr-Cyrl-CS" sz="1400" dirty="0">
                <a:latin typeface="Arial" panose="020B0604020202020204" pitchFamily="34" charset="0"/>
                <a:cs typeface="Arial" panose="020B0604020202020204" pitchFamily="34" charset="0"/>
              </a:rPr>
              <a:t> века.</a:t>
            </a:r>
          </a:p>
          <a:p>
            <a:pPr>
              <a:buFont typeface="Arial" charset="0"/>
              <a:buNone/>
              <a:defRPr/>
            </a:pPr>
            <a:endParaRPr lang="sr-Cyrl-C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sr-Cyrl-CS" sz="1400" dirty="0">
                <a:latin typeface="Arial" panose="020B0604020202020204" pitchFamily="34" charset="0"/>
                <a:cs typeface="Arial" panose="020B0604020202020204" pitchFamily="34" charset="0"/>
              </a:rPr>
              <a:t>Основана 1847. године у окриљу Матице српске, најстаријег културног, књижевног и научног друштва код Срба</a:t>
            </a:r>
            <a:r>
              <a:rPr lang="sr-Cyrl-C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sr-Latn-RS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sr-Cyrl-C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sr-Cyrl-C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Уметничка </a:t>
            </a:r>
            <a:r>
              <a:rPr lang="sr-Cyrl-CS" sz="1400" dirty="0">
                <a:latin typeface="Arial" panose="020B0604020202020204" pitchFamily="34" charset="0"/>
                <a:cs typeface="Arial" panose="020B0604020202020204" pitchFamily="34" charset="0"/>
              </a:rPr>
              <a:t>колекција броји  преко 9.000 уметничких </a:t>
            </a:r>
            <a:r>
              <a:rPr lang="sr-Cyrl-C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дела </a:t>
            </a:r>
            <a:r>
              <a:rPr lang="sr-Cyrl-CS" sz="1400" dirty="0">
                <a:latin typeface="Arial" panose="020B0604020202020204" pitchFamily="34" charset="0"/>
                <a:cs typeface="Arial" panose="020B0604020202020204" pitchFamily="34" charset="0"/>
              </a:rPr>
              <a:t>(слика, скулптура, цртежа, графика, дела примењене уметности) </a:t>
            </a:r>
            <a:endParaRPr lang="sr-Latn-RS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sr-Latn-RS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sr-Latn-RS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sr-Cyrl-C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  <a:defRPr/>
            </a:pPr>
            <a:endParaRPr lang="sr-Cyrl-CS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sr-Cyrl-C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  <a:defRPr/>
            </a:pP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charset="0"/>
              <a:buNone/>
              <a:defRPr/>
            </a:pPr>
            <a:endParaRPr lang="en-US" sz="1800" dirty="0">
              <a:solidFill>
                <a:srgbClr val="1A465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248" y="1226039"/>
            <a:ext cx="1378455" cy="81425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43608" y="2103239"/>
            <a:ext cx="26437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sr-Cyrl-RS" sz="1200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Предшколска установа </a:t>
            </a:r>
          </a:p>
          <a:p>
            <a:pPr algn="ctr"/>
            <a:r>
              <a:rPr lang="sr-Cyrl-RS" sz="1200" b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„Радосно детињство“ Нови Сад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811297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68068" y="126852"/>
            <a:ext cx="8236380" cy="8356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14300">
              <a:lnSpc>
                <a:spcPct val="115000"/>
              </a:lnSpc>
              <a:tabLst>
                <a:tab pos="-514350" algn="l"/>
              </a:tabLst>
            </a:pPr>
            <a:r>
              <a:rPr lang="sr-Cyrl-RS" sz="1400" dirty="0" smtClean="0">
                <a:solidFill>
                  <a:srgbClr val="8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Вртић </a:t>
            </a:r>
            <a:r>
              <a:rPr lang="sr-Cyrl-RS" sz="1400" dirty="0">
                <a:solidFill>
                  <a:srgbClr val="8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„</a:t>
            </a:r>
            <a:r>
              <a:rPr lang="sr-Cyrl-RS" sz="1400" dirty="0" smtClean="0">
                <a:solidFill>
                  <a:srgbClr val="8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Чуперак“ Вас. Биљана Живковић, </a:t>
            </a:r>
            <a:r>
              <a:rPr lang="sr-Cyrl-RS" sz="1400" dirty="0">
                <a:solidFill>
                  <a:srgbClr val="8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</a:t>
            </a:r>
            <a:r>
              <a:rPr lang="sr-Cyrl-RS" sz="1400" dirty="0" smtClean="0">
                <a:solidFill>
                  <a:srgbClr val="8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евенка Лековић Средња </a:t>
            </a:r>
            <a:r>
              <a:rPr lang="sr-Cyrl-RS" sz="1400" dirty="0">
                <a:solidFill>
                  <a:srgbClr val="8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в-о  група „Бубамаре“</a:t>
            </a:r>
            <a:endParaRPr lang="en-US" sz="1400" dirty="0">
              <a:solidFill>
                <a:srgbClr val="8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114300">
              <a:lnSpc>
                <a:spcPct val="115000"/>
              </a:lnSpc>
              <a:spcAft>
                <a:spcPts val="0"/>
              </a:spcAft>
              <a:tabLst>
                <a:tab pos="-514350" algn="l"/>
              </a:tabLst>
            </a:pPr>
            <a:r>
              <a:rPr lang="sr-Cyrl-RS" sz="1400" dirty="0" smtClean="0">
                <a:solidFill>
                  <a:srgbClr val="8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Пројектна </a:t>
            </a:r>
            <a:r>
              <a:rPr lang="sr-Cyrl-RS" sz="1400" dirty="0">
                <a:solidFill>
                  <a:srgbClr val="8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тема „ПУТ ПУТУЈЕМО</a:t>
            </a:r>
            <a:r>
              <a:rPr lang="sr-Cyrl-RS" sz="1400" dirty="0" smtClean="0">
                <a:solidFill>
                  <a:srgbClr val="8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 Ликовне активности Цртам Мој беџ и Улазницу за Галерију</a:t>
            </a:r>
            <a:endParaRPr lang="en-US" sz="1400" dirty="0">
              <a:solidFill>
                <a:srgbClr val="8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114300">
              <a:lnSpc>
                <a:spcPct val="115000"/>
              </a:lnSpc>
              <a:spcAft>
                <a:spcPts val="0"/>
              </a:spcAft>
              <a:tabLst>
                <a:tab pos="-514350" algn="l"/>
              </a:tabLst>
            </a:pPr>
            <a:endParaRPr lang="en-US" sz="1400" dirty="0">
              <a:solidFill>
                <a:srgbClr val="8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968" y="4018945"/>
            <a:ext cx="3781480" cy="28390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496" y="4018945"/>
            <a:ext cx="3781480" cy="283905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764021" y="851249"/>
            <a:ext cx="3840427" cy="28803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496" y="844254"/>
            <a:ext cx="3829485" cy="2875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6455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6" descr="IMG_7852-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" y="3680646"/>
            <a:ext cx="4022092" cy="3016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Rectangle 4"/>
          <p:cNvSpPr>
            <a:spLocks noChangeArrowheads="1"/>
          </p:cNvSpPr>
          <p:nvPr/>
        </p:nvSpPr>
        <p:spPr bwMode="auto">
          <a:xfrm>
            <a:off x="611560" y="117567"/>
            <a:ext cx="23939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r-Cyrl-CS" altLang="en-US" sz="1600" i="1" dirty="0">
                <a:solidFill>
                  <a:srgbClr val="800000"/>
                </a:solidFill>
                <a:latin typeface="Calibri" panose="020F0502020204030204" pitchFamily="34" charset="0"/>
              </a:rPr>
              <a:t>Изложбе дечијих радова </a:t>
            </a:r>
          </a:p>
        </p:txBody>
      </p:sp>
      <p:pic>
        <p:nvPicPr>
          <p:cNvPr id="5" name="Picture 2" descr="D:\JAJIĆ PU\2015-16 septembar\edukativni programi 2015'16\GMS\preyentacija\Copy of PORTRET  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8977" y="3680647"/>
            <a:ext cx="4401319" cy="3016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IMG_57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" y="642938"/>
            <a:ext cx="3800633" cy="285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IMG_572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19" y="642937"/>
            <a:ext cx="3800633" cy="285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6053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116"/>
          <a:stretch>
            <a:fillRect/>
          </a:stretch>
        </p:blipFill>
        <p:spPr bwMode="auto">
          <a:xfrm>
            <a:off x="329102" y="64635"/>
            <a:ext cx="1650610" cy="1636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886" y="5229200"/>
            <a:ext cx="1689634" cy="1479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18" y="1772816"/>
            <a:ext cx="1756165" cy="1702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7838" y="5117864"/>
            <a:ext cx="1884162" cy="1653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578" y="3573016"/>
            <a:ext cx="1732942" cy="1558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5465" y="5155491"/>
            <a:ext cx="1585877" cy="1585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232073" y="3501008"/>
            <a:ext cx="1613457" cy="1524883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2073" y="1814891"/>
            <a:ext cx="1613457" cy="1614109"/>
          </a:xfrm>
          <a:prstGeom prst="rect">
            <a:avLst/>
          </a:prstGeom>
        </p:spPr>
      </p:pic>
      <p:pic>
        <p:nvPicPr>
          <p:cNvPr id="20" name="Picture 19" descr="Naslovna strana decje publikacije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232073" y="70743"/>
            <a:ext cx="1630065" cy="1630065"/>
          </a:xfrm>
          <a:prstGeom prst="rect">
            <a:avLst/>
          </a:prstGeom>
        </p:spPr>
      </p:pic>
      <p:sp>
        <p:nvSpPr>
          <p:cNvPr id="21" name="Rectangle 2"/>
          <p:cNvSpPr>
            <a:spLocks noChangeArrowheads="1"/>
          </p:cNvSpPr>
          <p:nvPr/>
        </p:nvSpPr>
        <p:spPr bwMode="auto">
          <a:xfrm>
            <a:off x="0" y="1473165"/>
            <a:ext cx="9144000" cy="33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sr-Cyrl-CS" altLang="en-US" sz="1400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2006/07.             </a:t>
            </a:r>
            <a:r>
              <a:rPr lang="sr-Cyrl-CS" altLang="en-US" sz="1400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</a:t>
            </a:r>
            <a:r>
              <a:rPr lang="sr-Cyrl-CS" altLang="en-US" sz="1400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Мој портрет за </a:t>
            </a:r>
            <a:r>
              <a:rPr lang="sr-Cyrl-CS" altLang="en-US" sz="1400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музеј </a:t>
            </a:r>
            <a:endParaRPr lang="sr-Cyrl-CS" altLang="en-US" sz="1400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sr-Cyrl-CS" altLang="en-US" sz="1400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2007/08.         </a:t>
            </a:r>
            <a:r>
              <a:rPr lang="sr-Cyrl-CS" altLang="en-US" sz="1400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</a:t>
            </a:r>
            <a:r>
              <a:rPr lang="sr-Cyrl-CS" altLang="en-US" sz="1400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Лепотице и </a:t>
            </a:r>
            <a:r>
              <a:rPr lang="sr-Cyrl-CS" altLang="en-US" sz="1400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јунаци </a:t>
            </a:r>
            <a:endParaRPr lang="sr-Cyrl-CS" altLang="en-US" sz="1400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sr-Cyrl-CS" altLang="en-US" sz="1400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2008/09.        </a:t>
            </a:r>
            <a:r>
              <a:rPr lang="sr-Cyrl-CS" altLang="en-US" sz="1400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</a:t>
            </a:r>
            <a:r>
              <a:rPr lang="sr-Cyrl-CS" altLang="en-US" sz="1400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Слике и </a:t>
            </a:r>
            <a:r>
              <a:rPr lang="sr-Cyrl-CS" altLang="en-US" sz="1400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звуци                     </a:t>
            </a:r>
            <a:endParaRPr lang="sr-Cyrl-CS" altLang="en-US" sz="1400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sr-Cyrl-CS" altLang="en-US" sz="1400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Cyrl-CS" altLang="en-US" sz="1400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Cyrl-CS" altLang="en-US" sz="1400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2009/10.         </a:t>
            </a:r>
            <a:r>
              <a:rPr lang="sr-Cyrl-CS" altLang="en-US" sz="1400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</a:t>
            </a:r>
            <a:r>
              <a:rPr lang="sr-Cyrl-CS" altLang="en-US" sz="1400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Био једном један </a:t>
            </a:r>
            <a:r>
              <a:rPr lang="sr-Cyrl-CS" altLang="en-US" sz="1400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сликар</a:t>
            </a:r>
            <a:endParaRPr lang="sr-Cyrl-CS" altLang="en-US" sz="1400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sr-Cyrl-CS" altLang="en-US" sz="1400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Cyrl-CS" altLang="en-US" sz="1400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Cyrl-CS" altLang="en-US" sz="1400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2010/11.            </a:t>
            </a:r>
            <a:r>
              <a:rPr lang="sr-Cyrl-CS" altLang="en-US" sz="1400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sr-Cyrl-CS" altLang="en-US" sz="1400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Чаробно животињско </a:t>
            </a:r>
            <a:r>
              <a:rPr lang="sr-Cyrl-CS" altLang="en-US" sz="1400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царство</a:t>
            </a:r>
            <a:endParaRPr lang="sr-Cyrl-CS" altLang="en-US" sz="1400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sr-Cyrl-CS" altLang="en-US" sz="1400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2011/12</a:t>
            </a:r>
            <a:r>
              <a:rPr lang="sr-Cyrl-CS" altLang="en-US" sz="1400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             </a:t>
            </a:r>
            <a:r>
              <a:rPr lang="sr-Cyrl-CS" altLang="en-US" sz="1400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</a:t>
            </a:r>
            <a:r>
              <a:rPr lang="sr-Cyrl-CS" altLang="en-US" sz="1400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Потрага за </a:t>
            </a:r>
            <a:r>
              <a:rPr lang="sr-Cyrl-CS" altLang="en-US" sz="1400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благом 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sr-Cyrl-CS" altLang="en-US" sz="1400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2012/13. /14                      Дечији водич кроз дгалерију</a:t>
            </a:r>
            <a:endParaRPr lang="sr-Cyrl-CS" altLang="en-US" sz="1400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sr-Cyrl-CS" altLang="en-US" sz="1400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2014/ 15.  </a:t>
            </a:r>
            <a:r>
              <a:rPr lang="en-US" altLang="en-US" sz="1400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r>
              <a:rPr lang="sr-Cyrl-CS" altLang="en-US" sz="1400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sr-Cyrl-CS" altLang="en-US" sz="1400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sr-Cyrl-CS" altLang="en-US" sz="1400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Чулима до </a:t>
            </a:r>
            <a:r>
              <a:rPr lang="sr-Cyrl-CS" altLang="en-US" sz="1400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уметности</a:t>
            </a:r>
            <a:endParaRPr lang="sr-Cyrl-CS" altLang="en-US" sz="1400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sr-Cyrl-CS" altLang="en-US" sz="1400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2016-17-18                                  </a:t>
            </a:r>
            <a:r>
              <a:rPr lang="sr-Cyrl-CS" altLang="en-US" sz="1400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Уметнички </a:t>
            </a:r>
            <a:r>
              <a:rPr lang="sr-Cyrl-CS" altLang="en-US" sz="1400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времеплов</a:t>
            </a:r>
            <a:endParaRPr lang="en-US" altLang="en-US" sz="1400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sr-Cyrl-RS" altLang="en-US" sz="1400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2018-19-20            </a:t>
            </a:r>
            <a:r>
              <a:rPr lang="sr-Cyrl-RS" altLang="en-US" sz="1400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400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sr-Cyrl-RS" altLang="en-US" sz="1400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1400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sr-Cyrl-CS" altLang="en-US" sz="1400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Моја уметничка авантура </a:t>
            </a:r>
          </a:p>
        </p:txBody>
      </p:sp>
      <p:sp>
        <p:nvSpPr>
          <p:cNvPr id="3" name="Rectangle 2"/>
          <p:cNvSpPr/>
          <p:nvPr/>
        </p:nvSpPr>
        <p:spPr>
          <a:xfrm>
            <a:off x="3388580" y="188640"/>
            <a:ext cx="233769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sr-Cyrl-CS" altLang="en-US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ТЕМЕ И </a:t>
            </a:r>
            <a:r>
              <a:rPr lang="sr-Cyrl-CS" altLang="en-US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ИДЕЈЕ</a:t>
            </a:r>
          </a:p>
          <a:p>
            <a:pPr algn="ctr">
              <a:spcBef>
                <a:spcPct val="0"/>
              </a:spcBef>
            </a:pPr>
            <a:r>
              <a:rPr lang="sr-Cyrl-CS" altLang="en-US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Едукативни програми</a:t>
            </a:r>
          </a:p>
          <a:p>
            <a:pPr algn="ctr">
              <a:spcBef>
                <a:spcPct val="0"/>
              </a:spcBef>
            </a:pPr>
            <a:r>
              <a:rPr lang="sr-Cyrl-CS" altLang="en-US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Дечије публикације</a:t>
            </a:r>
            <a:endParaRPr lang="sr-Latn-CS" altLang="en-US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11881" y="5131746"/>
            <a:ext cx="1632327" cy="1632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87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143534" y="116632"/>
            <a:ext cx="8869532" cy="8382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sr-Cyrl-CS" sz="2000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Зашто </a:t>
            </a:r>
            <a:r>
              <a:rPr lang="sr-Cyrl-CS" sz="20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едукативни програми за децу?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000" dirty="0">
              <a:solidFill>
                <a:srgbClr val="8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idx="1"/>
          </p:nvPr>
        </p:nvSpPr>
        <p:spPr>
          <a:xfrm>
            <a:off x="287550" y="720080"/>
            <a:ext cx="4716498" cy="6237312"/>
          </a:xfrm>
        </p:spPr>
        <p:txBody>
          <a:bodyPr>
            <a:normAutofit lnSpcReduction="10000"/>
          </a:bodyPr>
          <a:lstStyle/>
          <a:p>
            <a:pPr marL="0" indent="0" eaLnBrk="1" hangingPunct="1">
              <a:buNone/>
              <a:defRPr/>
            </a:pPr>
            <a:r>
              <a:rPr lang="sr-Cyrl-C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Развијање </a:t>
            </a:r>
            <a:r>
              <a:rPr lang="sr-Cyrl-CS" sz="1400" dirty="0">
                <a:latin typeface="Arial" panose="020B0604020202020204" pitchFamily="34" charset="0"/>
                <a:cs typeface="Arial" panose="020B0604020202020204" pitchFamily="34" charset="0"/>
              </a:rPr>
              <a:t>позитивног односа према музејским установама и </a:t>
            </a:r>
            <a:r>
              <a:rPr lang="sr-Cyrl-C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уметности у </a:t>
            </a:r>
            <a:r>
              <a:rPr lang="sr-Cyrl-CS" sz="1400" dirty="0">
                <a:latin typeface="Arial" panose="020B0604020202020204" pitchFamily="34" charset="0"/>
                <a:cs typeface="Arial" panose="020B0604020202020204" pitchFamily="34" charset="0"/>
              </a:rPr>
              <a:t>најмлађем </a:t>
            </a:r>
            <a:r>
              <a:rPr lang="sr-Cyrl-C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узрасту</a:t>
            </a:r>
          </a:p>
          <a:p>
            <a:pPr marL="0" indent="0" eaLnBrk="1" hangingPunct="1">
              <a:buNone/>
              <a:defRPr/>
            </a:pPr>
            <a:endParaRPr lang="en-US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None/>
              <a:defRPr/>
            </a:pPr>
            <a:r>
              <a:rPr lang="sr-Cyrl-R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риближ</a:t>
            </a:r>
            <a:r>
              <a:rPr lang="sr-Cyrl-R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вање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националне уметности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културне баштине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деци на занимљив и пригодан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начин</a:t>
            </a:r>
          </a:p>
          <a:p>
            <a:pPr marL="0" indent="0" eaLnBrk="1" hangingPunct="1">
              <a:buNone/>
              <a:defRPr/>
            </a:pPr>
            <a:endParaRPr lang="ru-RU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  <a:defRPr/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Унапређивање едукативних активности за децу предшколског узраста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у складу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са Новим основама програма «Године узлета»  и савременом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музејском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праксом</a:t>
            </a:r>
          </a:p>
          <a:p>
            <a:pPr marL="0" indent="0">
              <a:buNone/>
              <a:defRPr/>
            </a:pPr>
            <a:endParaRPr lang="ru-RU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  <a:defRPr/>
            </a:pPr>
            <a:r>
              <a:rPr lang="sr-Cyrl-C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Инерактивне </a:t>
            </a:r>
            <a:r>
              <a:rPr lang="sr-Cyrl-CS" sz="1400" dirty="0">
                <a:latin typeface="Arial" panose="020B0604020202020204" pitchFamily="34" charset="0"/>
                <a:cs typeface="Arial" panose="020B0604020202020204" pitchFamily="34" charset="0"/>
              </a:rPr>
              <a:t>активности деце и </a:t>
            </a:r>
            <a:r>
              <a:rPr lang="sr-Cyrl-C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одраслих</a:t>
            </a:r>
          </a:p>
          <a:p>
            <a:pPr marL="0" indent="0">
              <a:buNone/>
              <a:defRPr/>
            </a:pPr>
            <a:endParaRPr lang="ru-RU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  <a:defRPr/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Галерија, Музеј, уметност, уметничко дело, живот сликара... као садржаји и подстицаји за дечија </a:t>
            </a:r>
            <a:r>
              <a:rPr lang="sr-Cyrl-C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интерсовања, питања и размишљања  у одабиру тема </a:t>
            </a:r>
            <a:r>
              <a:rPr lang="sr-Cyrl-CS" sz="1400" dirty="0"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sr-Cyrl-C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идеја за пројектно планирање</a:t>
            </a:r>
          </a:p>
          <a:p>
            <a:pPr marL="0" indent="0">
              <a:buNone/>
              <a:defRPr/>
            </a:pPr>
            <a:endParaRPr lang="sr-Cyrl-CS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  <a:defRPr/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lang="sr-Cyrl-CS" sz="1400" dirty="0">
                <a:latin typeface="Arial" panose="020B0604020202020204" pitchFamily="34" charset="0"/>
                <a:cs typeface="Arial" panose="020B0604020202020204" pitchFamily="34" charset="0"/>
              </a:rPr>
              <a:t>азвијање стваралашта и креативности код </a:t>
            </a:r>
            <a:r>
              <a:rPr lang="sr-Cyrl-C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деце</a:t>
            </a:r>
          </a:p>
          <a:p>
            <a:pPr marL="0" indent="0">
              <a:buNone/>
              <a:defRPr/>
            </a:pPr>
            <a:endParaRPr lang="sr-Cyrl-CS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  <a:defRPr/>
            </a:pPr>
            <a:r>
              <a:rPr lang="sr-Cyrl-C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Активно учешће деце и породице у културним и јавним догађајима</a:t>
            </a:r>
          </a:p>
          <a:p>
            <a:pPr marL="0" indent="0">
              <a:buNone/>
              <a:defRPr/>
            </a:pPr>
            <a:endParaRPr lang="sr-Cyrl-CS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  <a:defRPr/>
            </a:pPr>
            <a:r>
              <a:rPr lang="sr-Cyrl-C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Стварање </a:t>
            </a:r>
            <a:r>
              <a:rPr lang="sr-Cyrl-CS" sz="1400" dirty="0">
                <a:latin typeface="Arial" panose="020B0604020202020204" pitchFamily="34" charset="0"/>
                <a:cs typeface="Arial" panose="020B0604020202020204" pitchFamily="34" charset="0"/>
              </a:rPr>
              <a:t>будуће </a:t>
            </a:r>
            <a:r>
              <a:rPr lang="sr-Cyrl-C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публике</a:t>
            </a:r>
          </a:p>
          <a:p>
            <a:pPr marL="0" indent="0">
              <a:buNone/>
              <a:defRPr/>
            </a:pP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buNone/>
              <a:defRPr/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Галерија као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центар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забаве, учења и стваралаштва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defRPr/>
            </a:pPr>
            <a:endParaRPr lang="sr-Latn-C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hangingPunct="1">
              <a:defRPr/>
            </a:pPr>
            <a:endParaRPr lang="en-US" sz="2000" dirty="0">
              <a:solidFill>
                <a:srgbClr val="1A4652"/>
              </a:solidFill>
            </a:endParaRPr>
          </a:p>
        </p:txBody>
      </p:sp>
      <p:pic>
        <p:nvPicPr>
          <p:cNvPr id="8" name="Picture 6" descr="IMG_21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829816"/>
            <a:ext cx="3657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C:\Documents and Settings\LiKOVNA RADiONiCA\Desktop\DSC_003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717032"/>
            <a:ext cx="3643299" cy="2422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5306887" y="6237312"/>
            <a:ext cx="36576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sr-Cyrl-CS" altLang="en-US" sz="900" dirty="0">
                <a:latin typeface="Arial" panose="020B0604020202020204" pitchFamily="34" charset="0"/>
                <a:cs typeface="Arial" panose="020B0604020202020204" pitchFamily="34" charset="0"/>
              </a:rPr>
              <a:t>Изложба   БИО ЈЕДНОМ ЈЕДАН </a:t>
            </a:r>
            <a:r>
              <a:rPr lang="sr-Cyrl-CS" altLang="en-US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СИКАР  деца у улози кустоса</a:t>
            </a:r>
            <a:r>
              <a:rPr lang="sr-Latn-CS" altLang="en-US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sr-Cyrl-CS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sr-Cyrl-CS" altLang="en-US" sz="900" dirty="0">
                <a:latin typeface="Arial" panose="020B0604020202020204" pitchFamily="34" charset="0"/>
                <a:cs typeface="Arial" panose="020B0604020202020204" pitchFamily="34" charset="0"/>
              </a:rPr>
              <a:t> 15. 05 2010. год. “НОЋ МУЗЕЈА” учествовало </a:t>
            </a:r>
            <a:r>
              <a:rPr lang="sr-Cyrl-CS" altLang="en-US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в-о 30  </a:t>
            </a:r>
            <a:r>
              <a:rPr lang="sr-Cyrl-CS" altLang="en-US" sz="900" dirty="0">
                <a:latin typeface="Arial" panose="020B0604020202020204" pitchFamily="34" charset="0"/>
                <a:cs typeface="Arial" panose="020B0604020202020204" pitchFamily="34" charset="0"/>
              </a:rPr>
              <a:t>група </a:t>
            </a:r>
          </a:p>
        </p:txBody>
      </p:sp>
    </p:spTree>
    <p:extLst>
      <p:ext uri="{BB962C8B-B14F-4D97-AF65-F5344CB8AC3E}">
        <p14:creationId xmlns:p14="http://schemas.microsoft.com/office/powerpoint/2010/main" val="1067453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4"/>
          <p:cNvSpPr>
            <a:spLocks noChangeArrowheads="1"/>
          </p:cNvSpPr>
          <p:nvPr/>
        </p:nvSpPr>
        <p:spPr bwMode="auto">
          <a:xfrm>
            <a:off x="323528" y="332656"/>
            <a:ext cx="4536504" cy="7340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r-Cyrl-CS" sz="1600" i="1" dirty="0">
                <a:solidFill>
                  <a:srgbClr val="800000"/>
                </a:solidFill>
                <a:cs typeface="Arial" panose="020B0604020202020204" pitchFamily="34" charset="0"/>
              </a:rPr>
              <a:t>Карактеристике програма...</a:t>
            </a:r>
            <a:r>
              <a:rPr lang="en-US" sz="1600" i="1" dirty="0">
                <a:solidFill>
                  <a:srgbClr val="800000"/>
                </a:solidFill>
                <a:cs typeface="Arial" panose="020B0604020202020204" pitchFamily="34" charset="0"/>
              </a:rPr>
              <a:t> </a:t>
            </a:r>
            <a:endParaRPr lang="sr-Cyrl-CS" altLang="en-US" sz="1600" i="1" dirty="0">
              <a:solidFill>
                <a:srgbClr val="800000"/>
              </a:solidFill>
              <a:cs typeface="Arial" panose="020B0604020202020204" pitchFamily="34" charset="0"/>
            </a:endParaRPr>
          </a:p>
          <a:p>
            <a:pPr eaLnBrk="1" hangingPunct="1"/>
            <a:endParaRPr lang="sr-Cyrl-CS" altLang="en-US" sz="1600" b="1" i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sr-Cyrl-CS" sz="1400" dirty="0" smtClean="0"/>
              <a:t>Подстицаји и теме</a:t>
            </a:r>
            <a:r>
              <a:rPr lang="sr-Cyrl-RS" sz="1400" dirty="0" smtClean="0"/>
              <a:t> б</a:t>
            </a:r>
            <a:r>
              <a:rPr lang="sr-Cyrl-CS" sz="1400" dirty="0" smtClean="0"/>
              <a:t>азиране су на естетским вредностима и уметничкиким епохама, животима уметника и њиховим </a:t>
            </a:r>
            <a:r>
              <a:rPr lang="sr-Cyrl-CS" sz="1400" dirty="0"/>
              <a:t>делима </a:t>
            </a:r>
            <a:r>
              <a:rPr lang="sr-Cyrl-CS" sz="1400" dirty="0" smtClean="0"/>
              <a:t>из </a:t>
            </a:r>
            <a:r>
              <a:rPr lang="sr-Cyrl-CS" sz="1400" dirty="0"/>
              <a:t>колекције </a:t>
            </a:r>
            <a:r>
              <a:rPr lang="sr-Cyrl-CS" sz="1400" dirty="0" smtClean="0"/>
              <a:t>Галерије</a:t>
            </a:r>
            <a:endParaRPr lang="sr-Cyrl-CS" sz="1400" dirty="0"/>
          </a:p>
          <a:p>
            <a:pPr>
              <a:lnSpc>
                <a:spcPct val="150000"/>
              </a:lnSpc>
              <a:defRPr/>
            </a:pPr>
            <a:r>
              <a:rPr lang="sr-Cyrl-CS" sz="1400" dirty="0"/>
              <a:t>Радионичарски, интерактивни тип рада</a:t>
            </a:r>
            <a:r>
              <a:rPr lang="sr-Latn-CS" sz="1400" dirty="0"/>
              <a:t> </a:t>
            </a:r>
            <a:endParaRPr lang="sr-Cyrl-CS" sz="1400" dirty="0" smtClean="0"/>
          </a:p>
          <a:p>
            <a:pPr>
              <a:lnSpc>
                <a:spcPct val="150000"/>
              </a:lnSpc>
              <a:defRPr/>
            </a:pPr>
            <a:r>
              <a:rPr lang="sr-Cyrl-CS" sz="1400" dirty="0" smtClean="0"/>
              <a:t>Јединствен </a:t>
            </a:r>
            <a:r>
              <a:rPr lang="sr-Cyrl-CS" sz="1400" dirty="0"/>
              <a:t>простор (стална поставка и Дечја соба</a:t>
            </a:r>
            <a:r>
              <a:rPr lang="sr-Cyrl-CS" sz="1400" dirty="0" smtClean="0"/>
              <a:t>)</a:t>
            </a:r>
            <a:endParaRPr lang="sr-Cyrl-CS" sz="1400" dirty="0"/>
          </a:p>
          <a:p>
            <a:pPr>
              <a:lnSpc>
                <a:spcPct val="150000"/>
              </a:lnSpc>
              <a:defRPr/>
            </a:pPr>
            <a:r>
              <a:rPr lang="sr-Cyrl-CS" sz="1400" dirty="0" smtClean="0"/>
              <a:t>Дечја </a:t>
            </a:r>
            <a:r>
              <a:rPr lang="sr-Cyrl-CS" sz="1400" dirty="0"/>
              <a:t>публикација </a:t>
            </a:r>
            <a:r>
              <a:rPr lang="sr-Cyrl-CS" sz="1400" i="1" dirty="0"/>
              <a:t>Моја </a:t>
            </a:r>
            <a:r>
              <a:rPr lang="sr-Cyrl-CS" sz="1400" i="1" dirty="0" smtClean="0"/>
              <a:t>галерија</a:t>
            </a:r>
          </a:p>
          <a:p>
            <a:pPr>
              <a:defRPr/>
            </a:pPr>
            <a:endParaRPr lang="sr-Cyrl-CS" sz="1400" i="1" dirty="0"/>
          </a:p>
          <a:p>
            <a:pPr eaLnBrk="1" hangingPunct="1"/>
            <a:r>
              <a:rPr lang="sr-Cyrl-CS" altLang="en-US" sz="1600" i="1" dirty="0" smtClean="0">
                <a:solidFill>
                  <a:srgbClr val="800000"/>
                </a:solidFill>
                <a:cs typeface="Arial" panose="020B0604020202020204" pitchFamily="34" charset="0"/>
              </a:rPr>
              <a:t>Активности</a:t>
            </a:r>
            <a:endParaRPr lang="sr-Cyrl-CS" altLang="en-US" sz="1600" i="1" dirty="0">
              <a:solidFill>
                <a:srgbClr val="800000"/>
              </a:solidFill>
              <a:cs typeface="Arial" panose="020B0604020202020204" pitchFamily="34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sr-Cyrl-CS" altLang="en-US" sz="1400" dirty="0" smtClean="0">
                <a:cs typeface="Arial" panose="020B0604020202020204" pitchFamily="34" charset="0"/>
              </a:rPr>
              <a:t>Свечано потписивање </a:t>
            </a:r>
            <a:r>
              <a:rPr lang="sr-Cyrl-CS" altLang="en-US" sz="1400" dirty="0">
                <a:cs typeface="Arial" panose="020B0604020202020204" pitchFamily="34" charset="0"/>
              </a:rPr>
              <a:t>споразума о </a:t>
            </a:r>
            <a:r>
              <a:rPr lang="sr-Cyrl-CS" altLang="en-US" sz="1400" dirty="0" smtClean="0">
                <a:cs typeface="Arial" panose="020B0604020202020204" pitchFamily="34" charset="0"/>
              </a:rPr>
              <a:t>сарадњи</a:t>
            </a:r>
            <a:endParaRPr lang="sr-Cyrl-CS" altLang="en-US" sz="1400" dirty="0">
              <a:cs typeface="Arial" panose="020B0604020202020204" pitchFamily="34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sr-Cyrl-CS" altLang="en-US" sz="1400" dirty="0">
                <a:cs typeface="Arial" panose="020B0604020202020204" pitchFamily="34" charset="0"/>
              </a:rPr>
              <a:t>Презентација </a:t>
            </a:r>
            <a:r>
              <a:rPr lang="sr-Cyrl-CS" altLang="en-US" sz="1400" dirty="0" smtClean="0">
                <a:cs typeface="Arial" panose="020B0604020202020204" pitchFamily="34" charset="0"/>
              </a:rPr>
              <a:t>програма /едукација васпитача</a:t>
            </a:r>
            <a:endParaRPr lang="sr-Cyrl-CS" altLang="en-US" sz="1400" dirty="0">
              <a:cs typeface="Arial" panose="020B0604020202020204" pitchFamily="34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sr-Cyrl-CS" altLang="en-US" sz="1400" dirty="0">
                <a:cs typeface="Arial" panose="020B0604020202020204" pitchFamily="34" charset="0"/>
              </a:rPr>
              <a:t>Угледни </a:t>
            </a:r>
            <a:r>
              <a:rPr lang="sr-Cyrl-CS" altLang="en-US" sz="1400" dirty="0" smtClean="0">
                <a:cs typeface="Arial" panose="020B0604020202020204" pitchFamily="34" charset="0"/>
              </a:rPr>
              <a:t>час / едукација васпитача</a:t>
            </a:r>
            <a:endParaRPr lang="sr-Cyrl-CS" altLang="en-US" sz="1400" dirty="0">
              <a:cs typeface="Arial" panose="020B0604020202020204" pitchFamily="34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sr-Cyrl-CS" altLang="en-US" sz="1400" dirty="0">
                <a:cs typeface="Arial" panose="020B0604020202020204" pitchFamily="34" charset="0"/>
              </a:rPr>
              <a:t>Кустос у вртићу</a:t>
            </a:r>
          </a:p>
          <a:p>
            <a:pPr eaLnBrk="1" hangingPunct="1">
              <a:lnSpc>
                <a:spcPct val="150000"/>
              </a:lnSpc>
            </a:pPr>
            <a:r>
              <a:rPr lang="sr-Cyrl-CS" altLang="en-US" sz="1400" dirty="0" smtClean="0">
                <a:cs typeface="Arial" panose="020B0604020202020204" pitchFamily="34" charset="0"/>
              </a:rPr>
              <a:t>Мотивација </a:t>
            </a:r>
            <a:r>
              <a:rPr lang="sr-Cyrl-CS" altLang="en-US" sz="1400" dirty="0">
                <a:cs typeface="Arial" panose="020B0604020202020204" pitchFamily="34" charset="0"/>
              </a:rPr>
              <a:t>деце  у вртићу / Први пут у </a:t>
            </a:r>
            <a:r>
              <a:rPr lang="sr-Cyrl-CS" altLang="en-US" sz="1400" dirty="0" smtClean="0">
                <a:cs typeface="Arial" panose="020B0604020202020204" pitchFamily="34" charset="0"/>
              </a:rPr>
              <a:t>музеју... /</a:t>
            </a:r>
            <a:endParaRPr lang="sr-Cyrl-CS" altLang="en-US" sz="1400" dirty="0">
              <a:cs typeface="Arial" panose="020B0604020202020204" pitchFamily="34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sr-Cyrl-CS" altLang="en-US" sz="1400" dirty="0" smtClean="0">
                <a:cs typeface="Arial" panose="020B0604020202020204" pitchFamily="34" charset="0"/>
              </a:rPr>
              <a:t>Деца </a:t>
            </a:r>
            <a:r>
              <a:rPr lang="sr-Cyrl-CS" altLang="en-US" sz="1400" dirty="0">
                <a:cs typeface="Arial" panose="020B0604020202020204" pitchFamily="34" charset="0"/>
              </a:rPr>
              <a:t>у </a:t>
            </a:r>
            <a:r>
              <a:rPr lang="sr-Cyrl-CS" altLang="en-US" sz="1400" dirty="0" smtClean="0">
                <a:cs typeface="Arial" panose="020B0604020202020204" pitchFamily="34" charset="0"/>
              </a:rPr>
              <a:t>галерији</a:t>
            </a:r>
            <a:endParaRPr lang="sr-Cyrl-CS" altLang="en-US" sz="1400" dirty="0">
              <a:cs typeface="Arial" panose="020B0604020202020204" pitchFamily="34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sr-Cyrl-CS" altLang="en-US" sz="1400" dirty="0">
                <a:cs typeface="Arial" panose="020B0604020202020204" pitchFamily="34" charset="0"/>
              </a:rPr>
              <a:t>Ликовне активности у вртићу </a:t>
            </a:r>
            <a:endParaRPr lang="en-US" altLang="en-US" sz="1400" dirty="0">
              <a:cs typeface="Arial" panose="020B0604020202020204" pitchFamily="34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sr-Cyrl-CS" altLang="en-US" sz="1400" dirty="0" smtClean="0">
                <a:cs typeface="Arial" panose="020B0604020202020204" pitchFamily="34" charset="0"/>
              </a:rPr>
              <a:t>Радионице </a:t>
            </a:r>
            <a:r>
              <a:rPr lang="sr-Cyrl-CS" altLang="en-US" sz="1400" dirty="0">
                <a:cs typeface="Arial" panose="020B0604020202020204" pitchFamily="34" charset="0"/>
              </a:rPr>
              <a:t>за васпитаче у Ликовној радионици </a:t>
            </a:r>
          </a:p>
          <a:p>
            <a:pPr eaLnBrk="1" hangingPunct="1">
              <a:lnSpc>
                <a:spcPct val="150000"/>
              </a:lnSpc>
            </a:pPr>
            <a:r>
              <a:rPr lang="sr-Cyrl-CS" altLang="en-US" sz="1400" dirty="0">
                <a:cs typeface="Arial" panose="020B0604020202020204" pitchFamily="34" charset="0"/>
              </a:rPr>
              <a:t>Радионице за децу у Ликовној радионици </a:t>
            </a:r>
          </a:p>
          <a:p>
            <a:pPr eaLnBrk="1" hangingPunct="1">
              <a:lnSpc>
                <a:spcPct val="150000"/>
              </a:lnSpc>
            </a:pPr>
            <a:r>
              <a:rPr lang="sr-Cyrl-CS" altLang="en-US" sz="1400" dirty="0" smtClean="0">
                <a:cs typeface="Arial" panose="020B0604020202020204" pitchFamily="34" charset="0"/>
              </a:rPr>
              <a:t>Изложба </a:t>
            </a:r>
            <a:r>
              <a:rPr lang="sr-Cyrl-CS" altLang="en-US" sz="1400" dirty="0">
                <a:cs typeface="Arial" panose="020B0604020202020204" pitchFamily="34" charset="0"/>
              </a:rPr>
              <a:t>дечијих </a:t>
            </a:r>
            <a:r>
              <a:rPr lang="sr-Cyrl-CS" altLang="en-US" sz="1400" dirty="0" smtClean="0">
                <a:cs typeface="Arial" panose="020B0604020202020204" pitchFamily="34" charset="0"/>
              </a:rPr>
              <a:t>радова.у Галерији за Ноћ Музеја</a:t>
            </a:r>
            <a:endParaRPr lang="sr-Cyrl-CS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sr-Cyrl-CS" altLang="en-US" sz="1400" dirty="0">
                <a:cs typeface="Arial" panose="020B0604020202020204" pitchFamily="34" charset="0"/>
              </a:rPr>
              <a:t>Родитељи и деца у галерији</a:t>
            </a:r>
          </a:p>
          <a:p>
            <a:pPr eaLnBrk="1" hangingPunct="1"/>
            <a:endParaRPr lang="sr-Cyrl-CS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endParaRPr lang="sr-Cyrl-CS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endParaRPr lang="sr-Cyrl-CS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endParaRPr lang="sr-Latn-CS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01026218"/>
              </p:ext>
            </p:extLst>
          </p:nvPr>
        </p:nvGraphicFramePr>
        <p:xfrm>
          <a:off x="5508104" y="188640"/>
          <a:ext cx="3103563" cy="6430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5" name="CorelDRAW" r:id="rId3" imgW="3065882" imgH="6353170" progId="CorelDraw.Graphic.15">
                  <p:embed/>
                </p:oleObj>
              </mc:Choice>
              <mc:Fallback>
                <p:oleObj name="CorelDRAW" r:id="rId3" imgW="3065882" imgH="6353170" progId="CorelDraw.Graphic.15">
                  <p:embed/>
                  <p:pic>
                    <p:nvPicPr>
                      <p:cNvPr id="5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08104" y="188640"/>
                        <a:ext cx="3103563" cy="6430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249980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/>
          <p:cNvSpPr>
            <a:spLocks noChangeArrowheads="1"/>
          </p:cNvSpPr>
          <p:nvPr/>
        </p:nvSpPr>
        <p:spPr bwMode="auto">
          <a:xfrm>
            <a:off x="340142" y="144115"/>
            <a:ext cx="790426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sr-Cyrl-CS" sz="1600" i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Стручно усавршавање </a:t>
            </a:r>
            <a:r>
              <a:rPr lang="sr-Cyrl-CS" sz="1400" i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Педагошке </a:t>
            </a:r>
            <a:r>
              <a:rPr lang="sr-Cyrl-CS" sz="1400" i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инструкције и радионице за </a:t>
            </a:r>
            <a:r>
              <a:rPr lang="sr-Cyrl-CS" sz="1400" i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васпитаче</a:t>
            </a:r>
            <a:endParaRPr lang="sr-Cyrl-CS" sz="1400" i="1" dirty="0">
              <a:solidFill>
                <a:srgbClr val="8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96" name="Picture 3" descr="IMG_183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784" y="692696"/>
            <a:ext cx="4068213" cy="2634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C:\Documents and Settings\Dragan\Desktop\Seminar DLPV 2015\fotke DLPV\v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537" y="3501008"/>
            <a:ext cx="4070397" cy="305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C:\Documents and Settings\LiKOVNA RADiONiCA\Desktop\IMG_34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575" y="692696"/>
            <a:ext cx="3526237" cy="2644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C:\Documents and Settings\LiKOVNA RADiONiCA\Desktop\IMG_528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417" y="3501008"/>
            <a:ext cx="4073579" cy="305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2956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Documents and Settings\Dragan\Desktop\Seminar DLPV 2015\fotke DLPV\v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2815" y="3432047"/>
            <a:ext cx="4176464" cy="34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IMG_6535-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2815" y="200747"/>
            <a:ext cx="4180625" cy="3135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539552" y="598930"/>
            <a:ext cx="265413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sr-Cyrl-CS" sz="1600" i="1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Рад са децом</a:t>
            </a:r>
          </a:p>
          <a:p>
            <a:pPr>
              <a:defRPr/>
            </a:pPr>
            <a:endParaRPr lang="sr-Cyrl-CS" sz="1400" dirty="0">
              <a:solidFill>
                <a:srgbClr val="8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sr-Cyrl-CS" sz="1400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Галерија /стална поставка</a:t>
            </a:r>
          </a:p>
          <a:p>
            <a:pPr>
              <a:defRPr/>
            </a:pPr>
            <a:r>
              <a:rPr lang="sr-Cyrl-CS" sz="1400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Галерија / Дечија соба</a:t>
            </a:r>
          </a:p>
          <a:p>
            <a:pPr>
              <a:defRPr/>
            </a:pPr>
            <a:r>
              <a:rPr lang="sr-Cyrl-CS" sz="1400" dirty="0" smtClean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Ликовна радионица</a:t>
            </a:r>
            <a:endParaRPr lang="sr-Cyrl-CS" sz="1400" dirty="0">
              <a:solidFill>
                <a:srgbClr val="8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DSCN725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988840"/>
            <a:ext cx="3650377" cy="4867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59694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11560" y="145115"/>
            <a:ext cx="7920880" cy="108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sr-Cyrl-RS" sz="1400" dirty="0">
                <a:solidFill>
                  <a:srgbClr val="8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ПРИМЕР ПТОЈЕКТНО </a:t>
            </a:r>
            <a:r>
              <a:rPr lang="sr-Cyrl-RS" sz="1400" dirty="0" smtClean="0">
                <a:solidFill>
                  <a:srgbClr val="8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ПЛАНИРАЊЕ</a:t>
            </a:r>
          </a:p>
          <a:p>
            <a:pPr>
              <a:lnSpc>
                <a:spcPct val="115000"/>
              </a:lnSpc>
            </a:pPr>
            <a:endParaRPr lang="en-US" sz="1400" dirty="0">
              <a:solidFill>
                <a:srgbClr val="8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sr-Cyrl-RS" sz="1400" dirty="0" smtClean="0">
                <a:solidFill>
                  <a:srgbClr val="8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Вртић </a:t>
            </a:r>
            <a:r>
              <a:rPr lang="sr-Cyrl-RS" sz="1400" dirty="0">
                <a:solidFill>
                  <a:srgbClr val="8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„Свитац“, </a:t>
            </a:r>
            <a:r>
              <a:rPr lang="sr-Cyrl-RS" sz="1400" dirty="0" smtClean="0">
                <a:solidFill>
                  <a:srgbClr val="8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децембар </a:t>
            </a:r>
            <a:r>
              <a:rPr lang="sr-Cyrl-RS" sz="1400" dirty="0">
                <a:solidFill>
                  <a:srgbClr val="8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2019. </a:t>
            </a:r>
            <a:r>
              <a:rPr lang="sr-Cyrl-RS" sz="1400" dirty="0" smtClean="0">
                <a:solidFill>
                  <a:srgbClr val="8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Васп. </a:t>
            </a:r>
            <a:r>
              <a:rPr lang="sr-Cyrl-RS" sz="1400" dirty="0">
                <a:solidFill>
                  <a:srgbClr val="8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Бојана Попов и Снежана </a:t>
            </a:r>
            <a:r>
              <a:rPr lang="sr-Cyrl-RS" sz="1400" dirty="0" smtClean="0">
                <a:solidFill>
                  <a:srgbClr val="8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Рогић   Најстарија </a:t>
            </a:r>
            <a:r>
              <a:rPr lang="sr-Cyrl-RS" sz="1400" dirty="0">
                <a:solidFill>
                  <a:srgbClr val="8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в-о група</a:t>
            </a:r>
            <a:endParaRPr lang="en-US" sz="1400" dirty="0">
              <a:solidFill>
                <a:srgbClr val="8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sr-Cyrl-RS" sz="1400" dirty="0">
                <a:solidFill>
                  <a:srgbClr val="8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Пројектна тема </a:t>
            </a:r>
            <a:r>
              <a:rPr lang="sr-Latn-RS" sz="1400" dirty="0" smtClean="0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„</a:t>
            </a:r>
            <a:r>
              <a:rPr lang="sr-Cyrl-RS" sz="1400" dirty="0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ГРЧКА“  </a:t>
            </a:r>
            <a:r>
              <a:rPr lang="sr-Cyrl-RS" sz="1400" dirty="0" smtClean="0">
                <a:solidFill>
                  <a:srgbClr val="8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Естетско </a:t>
            </a:r>
            <a:r>
              <a:rPr lang="sr-Cyrl-RS" sz="1400" dirty="0">
                <a:solidFill>
                  <a:srgbClr val="8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едукативни програм ГМС „МОЈА УМЕТНИЧКА </a:t>
            </a:r>
            <a:r>
              <a:rPr lang="sr-Cyrl-RS" sz="1400" dirty="0" smtClean="0">
                <a:solidFill>
                  <a:srgbClr val="8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АВАНТУРА“ </a:t>
            </a:r>
            <a:endParaRPr lang="en-US" sz="1400" dirty="0">
              <a:solidFill>
                <a:srgbClr val="8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D:\ПУ ПОСАО\AKTIVNOSTI 2019-20\2019-20 Ra\AKTIVNOSTI Fotografije\novembar 2019\7- 11. GMS svitac\IMG_20191107_170540247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311368"/>
            <a:ext cx="3528392" cy="2621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D:\ПУ ПОСАО\AKTIVNOSTI 2019-20\2019-20 Ra\AKTIVNOSTI Fotografije\novembar 2019\7- 11. GMS svitac\IMG_20191107_17561327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048" y="4051477"/>
            <a:ext cx="3526904" cy="2617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D:\ПУ ПОСАО\AKTIVNOSTI 2019-20\2019-20 Ra\AKTIVNOSTI Fotografije\novembar 2019\7- 11. GMS svitac\IMG_20191107_17300253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311368"/>
            <a:ext cx="3528392" cy="2621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D:\ПУ ПОСАО\AKTIVNOSTI 2019-20\2019-20 Ra\AKTIVNOSTI Fotografije\novembar 2019\7- 11. GMS svitac\IMG_20191107_174934970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041993"/>
            <a:ext cx="3528392" cy="26273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112679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F:\AKTIVNOSTI Fotografije\januar 2020\29. 01. 2020. Petar Pan\IMG_20200129_095142753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757" y="3501008"/>
            <a:ext cx="4179645" cy="3165651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/>
          <p:cNvSpPr/>
          <p:nvPr/>
        </p:nvSpPr>
        <p:spPr>
          <a:xfrm>
            <a:off x="360040" y="172377"/>
            <a:ext cx="5364088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Cyrl-RS" sz="1400" dirty="0">
                <a:solidFill>
                  <a:srgbClr val="8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ПРИМЕР ПТОЈЕКТНО </a:t>
            </a:r>
            <a:r>
              <a:rPr lang="sr-Cyrl-RS" sz="1400" dirty="0" smtClean="0">
                <a:solidFill>
                  <a:srgbClr val="8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ПЛАНИРАЊЕ</a:t>
            </a:r>
          </a:p>
          <a:p>
            <a:endParaRPr lang="sr-Cyrl-RS" sz="1400" dirty="0">
              <a:solidFill>
                <a:srgbClr val="8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sr-Cyrl-RS" sz="1400" dirty="0" smtClean="0">
                <a:solidFill>
                  <a:srgbClr val="8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Вртић </a:t>
            </a:r>
            <a:r>
              <a:rPr lang="sr-Cyrl-RS" sz="1400" dirty="0">
                <a:solidFill>
                  <a:srgbClr val="8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„Звончица“, јануар </a:t>
            </a:r>
            <a:r>
              <a:rPr lang="sr-Cyrl-RS" sz="1400" dirty="0" smtClean="0">
                <a:solidFill>
                  <a:srgbClr val="8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2020   Васп. </a:t>
            </a:r>
            <a:r>
              <a:rPr lang="sr-Cyrl-RS" sz="1400" dirty="0">
                <a:solidFill>
                  <a:srgbClr val="8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Весна Милиновић и Александра </a:t>
            </a:r>
            <a:r>
              <a:rPr lang="sr-Cyrl-RS" sz="1400" dirty="0" smtClean="0">
                <a:solidFill>
                  <a:srgbClr val="8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З. Рајичевић;Старија </a:t>
            </a:r>
            <a:r>
              <a:rPr lang="sr-Cyrl-RS" sz="1400" dirty="0">
                <a:solidFill>
                  <a:srgbClr val="8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в-о група</a:t>
            </a:r>
            <a:endParaRPr lang="en-US" sz="1400" dirty="0">
              <a:solidFill>
                <a:srgbClr val="8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sr-Cyrl-RS" sz="1400" dirty="0">
                <a:solidFill>
                  <a:srgbClr val="8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Пројектна тема „УМЕТНИЧКО ДЕЛО</a:t>
            </a:r>
            <a:r>
              <a:rPr lang="sr-Cyrl-RS" sz="1400" dirty="0" smtClean="0">
                <a:solidFill>
                  <a:srgbClr val="8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</a:t>
            </a:r>
            <a:r>
              <a:rPr lang="sr-Cyrl-RS" sz="1400" dirty="0">
                <a:solidFill>
                  <a:srgbClr val="8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“  </a:t>
            </a:r>
            <a:r>
              <a:rPr lang="sr-Cyrl-RS" sz="1400" dirty="0">
                <a:solidFill>
                  <a:srgbClr val="8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Естетско едукативни програм ГМС „МОЈА УМЕТНИЧКА АВАНТУРА“ </a:t>
            </a:r>
            <a:endParaRPr lang="en-US" sz="1400" dirty="0">
              <a:solidFill>
                <a:srgbClr val="8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endParaRPr lang="en-US" sz="1400" dirty="0">
              <a:solidFill>
                <a:srgbClr val="8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 descr="F:\AKTIVNOSTI Fotografije\januar 2020\petar Pan\11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762139"/>
            <a:ext cx="3024336" cy="4904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 descr="F:\AKTIVNOSTI Fotografije\januar 2020\28. 01.2020. Petar Pan ulazice\IMG_20200128_105150891 (1)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66240"/>
            <a:ext cx="2932748" cy="32131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179329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028" y="332656"/>
            <a:ext cx="4996020" cy="653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14300">
              <a:lnSpc>
                <a:spcPct val="115000"/>
              </a:lnSpc>
              <a:tabLst>
                <a:tab pos="-514350" algn="l"/>
              </a:tabLst>
            </a:pPr>
            <a:r>
              <a:rPr lang="sr-Cyrl-RS" sz="1400" dirty="0" smtClean="0">
                <a:solidFill>
                  <a:srgbClr val="8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Вртић </a:t>
            </a:r>
            <a:r>
              <a:rPr lang="sr-Cyrl-RS" sz="1400" dirty="0">
                <a:solidFill>
                  <a:srgbClr val="8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„</a:t>
            </a:r>
            <a:r>
              <a:rPr lang="sr-Cyrl-RS" sz="1400" dirty="0" smtClean="0">
                <a:solidFill>
                  <a:srgbClr val="8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Чуперак“ </a:t>
            </a:r>
          </a:p>
          <a:p>
            <a:pPr indent="114300">
              <a:lnSpc>
                <a:spcPct val="115000"/>
              </a:lnSpc>
              <a:tabLst>
                <a:tab pos="-514350" algn="l"/>
              </a:tabLst>
            </a:pPr>
            <a:r>
              <a:rPr lang="sr-Cyrl-RS" sz="1400" dirty="0">
                <a:solidFill>
                  <a:srgbClr val="8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</a:t>
            </a:r>
            <a:r>
              <a:rPr lang="sr-Cyrl-RS" sz="1400" dirty="0" smtClean="0">
                <a:solidFill>
                  <a:srgbClr val="8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ас. Биљана Живковић, </a:t>
            </a:r>
            <a:r>
              <a:rPr lang="sr-Cyrl-RS" sz="1400" dirty="0">
                <a:solidFill>
                  <a:srgbClr val="8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</a:t>
            </a:r>
            <a:r>
              <a:rPr lang="sr-Cyrl-RS" sz="1400" dirty="0" smtClean="0">
                <a:solidFill>
                  <a:srgbClr val="8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евенка Лековић</a:t>
            </a:r>
          </a:p>
          <a:p>
            <a:pPr indent="114300">
              <a:lnSpc>
                <a:spcPct val="115000"/>
              </a:lnSpc>
              <a:tabLst>
                <a:tab pos="-514350" algn="l"/>
              </a:tabLst>
            </a:pPr>
            <a:r>
              <a:rPr lang="sr-Cyrl-RS" sz="1400" dirty="0" smtClean="0">
                <a:solidFill>
                  <a:srgbClr val="8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Средња </a:t>
            </a:r>
            <a:r>
              <a:rPr lang="sr-Cyrl-RS" sz="1400" dirty="0">
                <a:solidFill>
                  <a:srgbClr val="8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в-о  група „Бубамаре“</a:t>
            </a:r>
            <a:endParaRPr lang="en-US" sz="1400" dirty="0">
              <a:solidFill>
                <a:srgbClr val="8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114300">
              <a:lnSpc>
                <a:spcPct val="115000"/>
              </a:lnSpc>
              <a:spcAft>
                <a:spcPts val="0"/>
              </a:spcAft>
              <a:tabLst>
                <a:tab pos="-514350" algn="l"/>
              </a:tabLst>
            </a:pPr>
            <a:r>
              <a:rPr lang="sr-Cyrl-RS" sz="1400" b="1" dirty="0" smtClean="0">
                <a:solidFill>
                  <a:srgbClr val="8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Пројектна </a:t>
            </a:r>
            <a:r>
              <a:rPr lang="sr-Cyrl-RS" sz="1400" b="1" dirty="0">
                <a:solidFill>
                  <a:srgbClr val="8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тема „ПУТ ПУТУЈЕМО“</a:t>
            </a:r>
            <a:endParaRPr lang="en-US" sz="1400" b="1" dirty="0">
              <a:solidFill>
                <a:srgbClr val="8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114300">
              <a:lnSpc>
                <a:spcPct val="115000"/>
              </a:lnSpc>
              <a:spcAft>
                <a:spcPts val="0"/>
              </a:spcAft>
              <a:tabLst>
                <a:tab pos="-514350" algn="l"/>
              </a:tabLst>
            </a:pPr>
            <a:r>
              <a:rPr lang="sr-Cyrl-RS" sz="1400" dirty="0">
                <a:solidFill>
                  <a:srgbClr val="8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US" sz="1400" dirty="0">
              <a:solidFill>
                <a:srgbClr val="8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114300">
              <a:lnSpc>
                <a:spcPct val="115000"/>
              </a:lnSpc>
              <a:spcAft>
                <a:spcPts val="0"/>
              </a:spcAft>
              <a:tabLst>
                <a:tab pos="-514350" algn="l"/>
              </a:tabLst>
            </a:pPr>
            <a:r>
              <a:rPr lang="sr-Cyrl-RS" sz="1400" dirty="0" smtClean="0">
                <a:solidFill>
                  <a:srgbClr val="8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</a:t>
            </a:r>
            <a:r>
              <a:rPr lang="sr-Cyrl-RS" sz="1400" b="1" dirty="0" smtClean="0">
                <a:solidFill>
                  <a:srgbClr val="8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Пројектни планирање:</a:t>
            </a:r>
          </a:p>
          <a:p>
            <a:pPr marL="285750" indent="-285750">
              <a:lnSpc>
                <a:spcPct val="115000"/>
              </a:lnSpc>
              <a:buFontTx/>
              <a:buChar char="-"/>
              <a:tabLst>
                <a:tab pos="-514350" algn="l"/>
              </a:tabLst>
            </a:pPr>
            <a:r>
              <a:rPr lang="sr-Cyrl-RS" sz="1400" dirty="0" smtClean="0">
                <a:solidFill>
                  <a:srgbClr val="8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Повезивање различитих садржаја, ликовних активности, едукативних програма / деца, васпитачи, стр. сарадник</a:t>
            </a:r>
          </a:p>
          <a:p>
            <a:pPr marL="285750" indent="-285750">
              <a:lnSpc>
                <a:spcPct val="115000"/>
              </a:lnSpc>
              <a:buFontTx/>
              <a:buChar char="-"/>
              <a:tabLst>
                <a:tab pos="-514350" algn="l"/>
              </a:tabLst>
            </a:pPr>
            <a:r>
              <a:rPr lang="sr-Cyrl-RS" sz="1400" dirty="0" smtClean="0">
                <a:solidFill>
                  <a:srgbClr val="8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Путовање </a:t>
            </a:r>
            <a:r>
              <a:rPr lang="sr-Cyrl-RS" sz="1400" dirty="0">
                <a:solidFill>
                  <a:srgbClr val="8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кроз мој град Нови сад / некад и </a:t>
            </a:r>
            <a:r>
              <a:rPr lang="sr-Cyrl-RS" sz="1400" dirty="0" smtClean="0">
                <a:solidFill>
                  <a:srgbClr val="8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сад;</a:t>
            </a:r>
          </a:p>
          <a:p>
            <a:pPr marL="285750" indent="-285750">
              <a:lnSpc>
                <a:spcPct val="115000"/>
              </a:lnSpc>
              <a:spcAft>
                <a:spcPts val="0"/>
              </a:spcAft>
              <a:buFontTx/>
              <a:buChar char="-"/>
              <a:tabLst>
                <a:tab pos="-514350" algn="l"/>
              </a:tabLst>
            </a:pPr>
            <a:r>
              <a:rPr lang="sr-Cyrl-RS" sz="1400" dirty="0" smtClean="0">
                <a:solidFill>
                  <a:srgbClr val="8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Путовање </a:t>
            </a:r>
            <a:r>
              <a:rPr lang="sr-Cyrl-RS" sz="1400" dirty="0">
                <a:solidFill>
                  <a:srgbClr val="8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кроз простор и </a:t>
            </a:r>
            <a:r>
              <a:rPr lang="sr-Cyrl-RS" sz="1400" dirty="0" smtClean="0">
                <a:solidFill>
                  <a:srgbClr val="8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време</a:t>
            </a:r>
          </a:p>
          <a:p>
            <a:pPr marL="285750" indent="-285750">
              <a:lnSpc>
                <a:spcPct val="115000"/>
              </a:lnSpc>
              <a:spcAft>
                <a:spcPts val="0"/>
              </a:spcAft>
              <a:buFontTx/>
              <a:buChar char="-"/>
              <a:tabLst>
                <a:tab pos="-514350" algn="l"/>
              </a:tabLst>
            </a:pPr>
            <a:r>
              <a:rPr lang="sr-Cyrl-RS" sz="1400" dirty="0" smtClean="0">
                <a:solidFill>
                  <a:srgbClr val="8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Дан </a:t>
            </a:r>
            <a:r>
              <a:rPr lang="sr-Cyrl-RS" sz="1400" dirty="0">
                <a:solidFill>
                  <a:srgbClr val="8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града Новог Сада 1 фебруар 20</a:t>
            </a:r>
            <a:r>
              <a:rPr lang="sr-Latn-RS" sz="1400" dirty="0" smtClean="0">
                <a:solidFill>
                  <a:srgbClr val="8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</a:t>
            </a:r>
            <a:endParaRPr lang="sr-Cyrl-RS" sz="1400" dirty="0" smtClean="0">
              <a:solidFill>
                <a:srgbClr val="8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15000"/>
              </a:lnSpc>
              <a:spcAft>
                <a:spcPts val="0"/>
              </a:spcAft>
              <a:buFontTx/>
              <a:buChar char="-"/>
              <a:tabLst>
                <a:tab pos="-514350" algn="l"/>
              </a:tabLst>
            </a:pPr>
            <a:r>
              <a:rPr lang="sr-Cyrl-RS" sz="1400" dirty="0" smtClean="0">
                <a:solidFill>
                  <a:srgbClr val="8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„Моја </a:t>
            </a:r>
            <a:r>
              <a:rPr lang="sr-Cyrl-RS" sz="1400" dirty="0">
                <a:solidFill>
                  <a:srgbClr val="8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уметничка </a:t>
            </a:r>
            <a:r>
              <a:rPr lang="sr-Cyrl-RS" sz="1400" dirty="0" smtClean="0">
                <a:solidFill>
                  <a:srgbClr val="8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авантура“едукативни </a:t>
            </a:r>
            <a:r>
              <a:rPr lang="sr-Cyrl-RS" sz="1400" dirty="0">
                <a:solidFill>
                  <a:srgbClr val="8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програм </a:t>
            </a:r>
            <a:r>
              <a:rPr lang="sr-Cyrl-RS" sz="1400" dirty="0" smtClean="0">
                <a:solidFill>
                  <a:srgbClr val="8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ГМС</a:t>
            </a:r>
            <a:r>
              <a:rPr lang="sr-Cyrl-RS" sz="1400" b="1" dirty="0" smtClean="0">
                <a:solidFill>
                  <a:srgbClr val="8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</a:p>
          <a:p>
            <a:pPr marL="285750" indent="-285750">
              <a:lnSpc>
                <a:spcPct val="115000"/>
              </a:lnSpc>
              <a:spcAft>
                <a:spcPts val="0"/>
              </a:spcAft>
              <a:buFontTx/>
              <a:buChar char="-"/>
              <a:tabLst>
                <a:tab pos="-514350" algn="l"/>
              </a:tabLst>
            </a:pPr>
            <a:endParaRPr lang="sr-Cyrl-RS" sz="1400" b="1" dirty="0">
              <a:solidFill>
                <a:srgbClr val="8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  <a:tabLst>
                <a:tab pos="-514350" algn="l"/>
              </a:tabLst>
            </a:pPr>
            <a:r>
              <a:rPr lang="sr-Cyrl-RS" sz="1400" b="1" dirty="0" smtClean="0">
                <a:solidFill>
                  <a:srgbClr val="8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Активности:</a:t>
            </a:r>
          </a:p>
          <a:p>
            <a:pPr marL="285750" indent="-285750">
              <a:lnSpc>
                <a:spcPct val="115000"/>
              </a:lnSpc>
              <a:spcAft>
                <a:spcPts val="0"/>
              </a:spcAft>
              <a:buFontTx/>
              <a:buChar char="-"/>
              <a:tabLst>
                <a:tab pos="-514350" algn="l"/>
              </a:tabLst>
            </a:pPr>
            <a:r>
              <a:rPr lang="sr-Cyrl-RS" sz="1400" dirty="0" smtClean="0">
                <a:solidFill>
                  <a:srgbClr val="8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Интерактиван </a:t>
            </a:r>
            <a:r>
              <a:rPr lang="sr-Cyrl-RS" sz="1400" dirty="0">
                <a:solidFill>
                  <a:srgbClr val="8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разговор са децом; Мали ђачки </a:t>
            </a:r>
            <a:r>
              <a:rPr lang="sr-Cyrl-RS" sz="1400" dirty="0" smtClean="0">
                <a:solidFill>
                  <a:srgbClr val="8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Бонтон,</a:t>
            </a:r>
          </a:p>
          <a:p>
            <a:pPr marL="285750" indent="-285750">
              <a:lnSpc>
                <a:spcPct val="115000"/>
              </a:lnSpc>
              <a:spcAft>
                <a:spcPts val="0"/>
              </a:spcAft>
              <a:buFontTx/>
              <a:buChar char="-"/>
              <a:tabLst>
                <a:tab pos="-514350" algn="l"/>
              </a:tabLst>
            </a:pPr>
            <a:r>
              <a:rPr lang="sr-Cyrl-RS" sz="1400" dirty="0" smtClean="0">
                <a:solidFill>
                  <a:srgbClr val="8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Уметничко </a:t>
            </a:r>
            <a:r>
              <a:rPr lang="sr-Cyrl-RS" sz="1400" dirty="0">
                <a:solidFill>
                  <a:srgbClr val="8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дело – препознај детаљ; Драган </a:t>
            </a:r>
            <a:r>
              <a:rPr lang="sr-Cyrl-RS" sz="1400" dirty="0" smtClean="0">
                <a:solidFill>
                  <a:srgbClr val="8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јајић</a:t>
            </a:r>
          </a:p>
          <a:p>
            <a:pPr marL="285750" indent="-285750">
              <a:lnSpc>
                <a:spcPct val="115000"/>
              </a:lnSpc>
              <a:spcAft>
                <a:spcPts val="0"/>
              </a:spcAft>
              <a:buFontTx/>
              <a:buChar char="-"/>
              <a:tabLst>
                <a:tab pos="-514350" algn="l"/>
              </a:tabLst>
            </a:pPr>
            <a:r>
              <a:rPr lang="sr-Cyrl-RS" sz="1400" dirty="0" smtClean="0">
                <a:solidFill>
                  <a:srgbClr val="8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Ликовне </a:t>
            </a:r>
            <a:r>
              <a:rPr lang="sr-Cyrl-RS" sz="1400" dirty="0">
                <a:solidFill>
                  <a:srgbClr val="8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активности: ком технике цртања и </a:t>
            </a:r>
            <a:r>
              <a:rPr lang="sr-Cyrl-RS" sz="1400" dirty="0" smtClean="0">
                <a:solidFill>
                  <a:srgbClr val="8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гратажа;</a:t>
            </a:r>
          </a:p>
          <a:p>
            <a:pPr marL="285750" indent="-285750">
              <a:lnSpc>
                <a:spcPct val="115000"/>
              </a:lnSpc>
              <a:spcAft>
                <a:spcPts val="0"/>
              </a:spcAft>
              <a:buFontTx/>
              <a:buChar char="-"/>
              <a:tabLst>
                <a:tab pos="-514350" algn="l"/>
              </a:tabLst>
            </a:pPr>
            <a:r>
              <a:rPr lang="sr-Cyrl-RS" sz="1400" dirty="0" smtClean="0">
                <a:solidFill>
                  <a:srgbClr val="8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Цртам </a:t>
            </a:r>
            <a:r>
              <a:rPr lang="sr-Cyrl-RS" sz="1400" dirty="0">
                <a:solidFill>
                  <a:srgbClr val="8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улазницу и беџ; Драган </a:t>
            </a:r>
            <a:r>
              <a:rPr lang="sr-Cyrl-RS" sz="1400" dirty="0" smtClean="0">
                <a:solidFill>
                  <a:srgbClr val="8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јајић</a:t>
            </a:r>
          </a:p>
          <a:p>
            <a:pPr marL="285750" indent="-285750">
              <a:lnSpc>
                <a:spcPct val="115000"/>
              </a:lnSpc>
              <a:spcAft>
                <a:spcPts val="0"/>
              </a:spcAft>
              <a:buFontTx/>
              <a:buChar char="-"/>
              <a:tabLst>
                <a:tab pos="-514350" algn="l"/>
              </a:tabLst>
            </a:pPr>
            <a:r>
              <a:rPr lang="sr-Cyrl-RS" sz="1400" dirty="0" smtClean="0">
                <a:solidFill>
                  <a:srgbClr val="8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Поста </a:t>
            </a:r>
            <a:r>
              <a:rPr lang="sr-Cyrl-RS" sz="1400" dirty="0">
                <a:solidFill>
                  <a:srgbClr val="8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Галерији Матице српске </a:t>
            </a:r>
            <a:r>
              <a:rPr lang="sr-Cyrl-RS" sz="1400" dirty="0" smtClean="0">
                <a:solidFill>
                  <a:srgbClr val="8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са </a:t>
            </a:r>
            <a:r>
              <a:rPr lang="sr-Cyrl-RS" sz="1400" dirty="0">
                <a:solidFill>
                  <a:srgbClr val="8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родитељима; </a:t>
            </a:r>
            <a:r>
              <a:rPr lang="sr-Cyrl-RS" sz="1400" dirty="0" smtClean="0">
                <a:solidFill>
                  <a:srgbClr val="8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</a:p>
          <a:p>
            <a:pPr marL="285750" indent="-285750">
              <a:lnSpc>
                <a:spcPct val="115000"/>
              </a:lnSpc>
              <a:spcAft>
                <a:spcPts val="0"/>
              </a:spcAft>
              <a:buFontTx/>
              <a:buChar char="-"/>
              <a:tabLst>
                <a:tab pos="-514350" algn="l"/>
              </a:tabLst>
            </a:pPr>
            <a:r>
              <a:rPr lang="sr-Cyrl-RS" sz="1400" dirty="0" smtClean="0">
                <a:solidFill>
                  <a:srgbClr val="8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Ликовне </a:t>
            </a:r>
            <a:r>
              <a:rPr lang="sr-Cyrl-RS" sz="1400" dirty="0">
                <a:solidFill>
                  <a:srgbClr val="8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активности; </a:t>
            </a:r>
            <a:r>
              <a:rPr lang="sr-Cyrl-RS" sz="1400" dirty="0" smtClean="0">
                <a:solidFill>
                  <a:srgbClr val="8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Васпитачи /Ја </a:t>
            </a:r>
            <a:r>
              <a:rPr lang="sr-Cyrl-RS" sz="1400" dirty="0">
                <a:solidFill>
                  <a:srgbClr val="8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 галерији, Путујем са уметничким делом; Разгледница са мог путовања</a:t>
            </a:r>
            <a:r>
              <a:rPr lang="sr-Cyrl-RS" sz="1400" dirty="0" smtClean="0">
                <a:solidFill>
                  <a:srgbClr val="8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....</a:t>
            </a:r>
          </a:p>
          <a:p>
            <a:pPr marL="285750" indent="-285750">
              <a:lnSpc>
                <a:spcPct val="115000"/>
              </a:lnSpc>
              <a:spcAft>
                <a:spcPts val="0"/>
              </a:spcAft>
              <a:buFontTx/>
              <a:buChar char="-"/>
              <a:tabLst>
                <a:tab pos="-514350" algn="l"/>
              </a:tabLst>
            </a:pPr>
            <a:r>
              <a:rPr lang="sr-Cyrl-RS" sz="1400" dirty="0" smtClean="0">
                <a:solidFill>
                  <a:srgbClr val="8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„</a:t>
            </a:r>
            <a:r>
              <a:rPr lang="sr-Cyrl-RS" sz="1400" dirty="0">
                <a:solidFill>
                  <a:srgbClr val="8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Мами на дар“ Посета ГМС са Мамом , Баком... поклон за моју Маму / у оквиру празника 8 </a:t>
            </a:r>
            <a:r>
              <a:rPr lang="sr-Cyrl-RS" sz="1400" dirty="0" smtClean="0">
                <a:solidFill>
                  <a:srgbClr val="8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марта</a:t>
            </a:r>
          </a:p>
          <a:p>
            <a:pPr marL="285750" indent="-285750">
              <a:lnSpc>
                <a:spcPct val="115000"/>
              </a:lnSpc>
              <a:spcAft>
                <a:spcPts val="0"/>
              </a:spcAft>
              <a:buFontTx/>
              <a:buChar char="-"/>
              <a:tabLst>
                <a:tab pos="-514350" algn="l"/>
              </a:tabLst>
            </a:pPr>
            <a:r>
              <a:rPr lang="sr-Cyrl-RS" sz="1400" dirty="0" smtClean="0">
                <a:solidFill>
                  <a:srgbClr val="8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Изложба </a:t>
            </a:r>
            <a:r>
              <a:rPr lang="sr-Cyrl-RS" sz="1400" dirty="0">
                <a:solidFill>
                  <a:srgbClr val="8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 ГМС за ноћ Музеја „ПУТ ПУТУЈЕМО“</a:t>
            </a:r>
            <a:endParaRPr lang="en-US" sz="1400" dirty="0">
              <a:solidFill>
                <a:srgbClr val="8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3546" y="692696"/>
            <a:ext cx="3565135" cy="2884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7886" y="4077072"/>
            <a:ext cx="3560796" cy="26197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16255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522</TotalTime>
  <Words>584</Words>
  <Application>Microsoft Office PowerPoint</Application>
  <PresentationFormat>On-screen Show (4:3)</PresentationFormat>
  <Paragraphs>111</Paragraphs>
  <Slides>11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Times New Roman</vt:lpstr>
      <vt:lpstr>Office Theme</vt:lpstr>
      <vt:lpstr>Image</vt:lpstr>
      <vt:lpstr>CorelDRAW</vt:lpstr>
      <vt:lpstr>PowerPoint Presentation</vt:lpstr>
      <vt:lpstr>PowerPoint Presentation</vt:lpstr>
      <vt:lpstr>Зашто едукативни програми за децу?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Jelena</dc:creator>
  <cp:lastModifiedBy>Korisnik</cp:lastModifiedBy>
  <cp:revision>75</cp:revision>
  <dcterms:created xsi:type="dcterms:W3CDTF">2015-04-13T20:08:57Z</dcterms:created>
  <dcterms:modified xsi:type="dcterms:W3CDTF">2020-03-23T18:56:57Z</dcterms:modified>
</cp:coreProperties>
</file>